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5"/>
  </p:sldMasterIdLst>
  <p:notesMasterIdLst>
    <p:notesMasterId r:id="rId18"/>
  </p:notesMasterIdLst>
  <p:handoutMasterIdLst>
    <p:handoutMasterId r:id="rId19"/>
  </p:handoutMasterIdLst>
  <p:sldIdLst>
    <p:sldId id="256" r:id="rId6"/>
    <p:sldId id="265" r:id="rId7"/>
    <p:sldId id="266" r:id="rId8"/>
    <p:sldId id="268" r:id="rId9"/>
    <p:sldId id="269" r:id="rId10"/>
    <p:sldId id="273" r:id="rId11"/>
    <p:sldId id="278" r:id="rId12"/>
    <p:sldId id="277" r:id="rId13"/>
    <p:sldId id="280" r:id="rId14"/>
    <p:sldId id="279" r:id="rId15"/>
    <p:sldId id="281" r:id="rId16"/>
    <p:sldId id="276" r:id="rId17"/>
  </p:sldIdLst>
  <p:sldSz cx="9144000" cy="6858000" type="screen4x3"/>
  <p:notesSz cx="67945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87204" autoAdjust="0"/>
  </p:normalViewPr>
  <p:slideViewPr>
    <p:cSldViewPr>
      <p:cViewPr>
        <p:scale>
          <a:sx n="70" d="100"/>
          <a:sy n="70" d="100"/>
        </p:scale>
        <p:origin x="-1386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gyomai_g\_SDMX\Global%20Conference%202015\SDMX.survey.2015_22Sep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Fletcher_T\xls\SDMX%202013%20survey%20results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2\gyomai_g\_SDMX\Global%20Conference%202015\SDMX.survey.2015_22Sept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chemeClr val="tx1"/>
              </a:solidFill>
            </a:ln>
            <a:effectLst/>
          </c:spPr>
          <c:dPt>
            <c:idx val="1"/>
            <c:bubble3D val="0"/>
            <c:spPr>
              <a:solidFill>
                <a:srgbClr val="FFC000"/>
              </a:solidFill>
              <a:ln w="25400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25400">
                <a:solidFill>
                  <a:schemeClr val="tx1"/>
                </a:solidFill>
              </a:ln>
              <a:effectLst/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Processed!$C$2:$C$4</c:f>
              <c:strCache>
                <c:ptCount val="3"/>
                <c:pt idx="0">
                  <c:v>Central Banks</c:v>
                </c:pt>
                <c:pt idx="1">
                  <c:v>National Statistics Offices</c:v>
                </c:pt>
                <c:pt idx="2">
                  <c:v>International Organisations</c:v>
                </c:pt>
              </c:strCache>
            </c:strRef>
          </c:cat>
          <c:val>
            <c:numRef>
              <c:f>Processed!$E$2:$E$4</c:f>
              <c:numCache>
                <c:formatCode>0%</c:formatCode>
                <c:ptCount val="3"/>
                <c:pt idx="0">
                  <c:v>0.36875000000000002</c:v>
                </c:pt>
                <c:pt idx="1">
                  <c:v>0.5625</c:v>
                </c:pt>
                <c:pt idx="2">
                  <c:v>6.8750000000000006E-2</c:v>
                </c:pt>
              </c:numCache>
            </c:numRef>
          </c:val>
        </c:ser>
        <c:ser>
          <c:idx val="1"/>
          <c:order val="1"/>
          <c:cat>
            <c:strRef>
              <c:f>Processed!$C$2:$C$4</c:f>
              <c:strCache>
                <c:ptCount val="3"/>
                <c:pt idx="0">
                  <c:v>Central Banks</c:v>
                </c:pt>
                <c:pt idx="1">
                  <c:v>National Statistics Offices</c:v>
                </c:pt>
                <c:pt idx="2">
                  <c:v>International Organisations</c:v>
                </c:pt>
              </c:strCache>
            </c:strRef>
          </c:cat>
          <c:val>
            <c:numRef>
              <c:f>Processed!$E$2:$E$4</c:f>
              <c:numCache>
                <c:formatCode>0%</c:formatCode>
                <c:ptCount val="3"/>
                <c:pt idx="0">
                  <c:v>0.36875000000000002</c:v>
                </c:pt>
                <c:pt idx="1">
                  <c:v>0.5625</c:v>
                </c:pt>
                <c:pt idx="2">
                  <c:v>6.8750000000000006E-2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/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dirty="0" smtClean="0"/>
              <a:t>In</a:t>
            </a:r>
            <a:r>
              <a:rPr lang="en-GB" baseline="0" dirty="0" smtClean="0"/>
              <a:t> 2015</a:t>
            </a:r>
            <a:endParaRPr lang="en-GB" dirty="0"/>
          </a:p>
        </c:rich>
      </c:tx>
      <c:layout>
        <c:manualLayout>
          <c:xMode val="edge"/>
          <c:yMode val="edge"/>
          <c:x val="1.0343352456828964E-2"/>
          <c:y val="0.91413943051711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bg2"/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bg2"/>
                </a:solidFill>
              </a:ln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2"/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bg2"/>
                </a:solidFill>
              </a:ln>
            </c:spPr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bg2"/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solidFill>
                  <a:schemeClr val="bg2"/>
                </a:solidFill>
              </a:ln>
            </c:spPr>
          </c:dPt>
          <c:dPt>
            <c:idx val="6"/>
            <c:bubble3D val="0"/>
            <c:spPr>
              <a:pattFill prst="solidDmnd">
                <a:fgClr>
                  <a:schemeClr val="bg1">
                    <a:lumMod val="95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ln w="19050">
                <a:solidFill>
                  <a:schemeClr val="bg2"/>
                </a:solidFill>
              </a:ln>
            </c:spPr>
          </c:dPt>
          <c:dLbls>
            <c:dLbl>
              <c:idx val="1"/>
              <c:layout>
                <c:manualLayout>
                  <c:x val="0.17942911313947574"/>
                  <c:y val="-2.574596562823222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4346607686865201"/>
                  <c:y val="-3.5794144938512306E-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Processed!$C$6:$C$12</c:f>
              <c:strCache>
                <c:ptCount val="7"/>
                <c:pt idx="0">
                  <c:v>Europe</c:v>
                </c:pt>
                <c:pt idx="1">
                  <c:v>South America</c:v>
                </c:pt>
                <c:pt idx="2">
                  <c:v>North America</c:v>
                </c:pt>
                <c:pt idx="3">
                  <c:v>Asia</c:v>
                </c:pt>
                <c:pt idx="4">
                  <c:v>Africa</c:v>
                </c:pt>
                <c:pt idx="5">
                  <c:v>Australasia</c:v>
                </c:pt>
                <c:pt idx="6">
                  <c:v>International Organisation</c:v>
                </c:pt>
              </c:strCache>
            </c:strRef>
          </c:cat>
          <c:val>
            <c:numRef>
              <c:f>Processed!$E$6:$E$12</c:f>
              <c:numCache>
                <c:formatCode>0%</c:formatCode>
                <c:ptCount val="7"/>
                <c:pt idx="0">
                  <c:v>0.41875000000000001</c:v>
                </c:pt>
                <c:pt idx="1">
                  <c:v>5.6250000000000001E-2</c:v>
                </c:pt>
                <c:pt idx="2">
                  <c:v>4.3749999999999997E-2</c:v>
                </c:pt>
                <c:pt idx="3">
                  <c:v>0.24374999999999999</c:v>
                </c:pt>
                <c:pt idx="4">
                  <c:v>0.13125000000000001</c:v>
                </c:pt>
                <c:pt idx="5">
                  <c:v>3.7499999999999999E-2</c:v>
                </c:pt>
                <c:pt idx="6">
                  <c:v>6.8750000000000006E-2</c:v>
                </c:pt>
              </c:numCache>
            </c:numRef>
          </c:val>
        </c:ser>
        <c:ser>
          <c:idx val="1"/>
          <c:order val="1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Processed!$C$6:$C$12</c:f>
              <c:strCache>
                <c:ptCount val="7"/>
                <c:pt idx="0">
                  <c:v>Europe</c:v>
                </c:pt>
                <c:pt idx="1">
                  <c:v>South America</c:v>
                </c:pt>
                <c:pt idx="2">
                  <c:v>North America</c:v>
                </c:pt>
                <c:pt idx="3">
                  <c:v>Asia</c:v>
                </c:pt>
                <c:pt idx="4">
                  <c:v>Africa</c:v>
                </c:pt>
                <c:pt idx="5">
                  <c:v>Australasia</c:v>
                </c:pt>
                <c:pt idx="6">
                  <c:v>International Organisation</c:v>
                </c:pt>
              </c:strCache>
            </c:strRef>
          </c:cat>
          <c:val>
            <c:numRef>
              <c:f>Processed!$E$2:$E$4</c:f>
              <c:numCache>
                <c:formatCode>0%</c:formatCode>
                <c:ptCount val="3"/>
                <c:pt idx="0">
                  <c:v>0.36875000000000002</c:v>
                </c:pt>
                <c:pt idx="1">
                  <c:v>0.5625</c:v>
                </c:pt>
                <c:pt idx="2">
                  <c:v>6.8750000000000006E-2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dirty="0" smtClean="0"/>
              <a:t>In</a:t>
            </a:r>
            <a:r>
              <a:rPr lang="en-GB" baseline="0" dirty="0" smtClean="0"/>
              <a:t> 2013</a:t>
            </a:r>
          </a:p>
        </c:rich>
      </c:tx>
      <c:layout>
        <c:manualLayout>
          <c:xMode val="edge"/>
          <c:yMode val="edge"/>
          <c:x val="3.3888088642659805E-3"/>
          <c:y val="0.83923260663345101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5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</c:dPt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Sheet1!$I$89:$I$94</c:f>
              <c:strCache>
                <c:ptCount val="6"/>
                <c:pt idx="0">
                  <c:v>Europe</c:v>
                </c:pt>
                <c:pt idx="1">
                  <c:v>Asia</c:v>
                </c:pt>
                <c:pt idx="2">
                  <c:v>Africa</c:v>
                </c:pt>
                <c:pt idx="3">
                  <c:v>Latin America</c:v>
                </c:pt>
                <c:pt idx="4">
                  <c:v>North America</c:v>
                </c:pt>
                <c:pt idx="5">
                  <c:v>Australasia</c:v>
                </c:pt>
              </c:strCache>
            </c:strRef>
          </c:cat>
          <c:val>
            <c:numRef>
              <c:f>Sheet1!$J$89:$J$94</c:f>
              <c:numCache>
                <c:formatCode>0%</c:formatCode>
                <c:ptCount val="6"/>
                <c:pt idx="0">
                  <c:v>0.55000000000000004</c:v>
                </c:pt>
                <c:pt idx="1">
                  <c:v>0.2</c:v>
                </c:pt>
                <c:pt idx="2">
                  <c:v>0.13</c:v>
                </c:pt>
                <c:pt idx="3">
                  <c:v>0.02</c:v>
                </c:pt>
                <c:pt idx="4">
                  <c:v>0.01</c:v>
                </c:pt>
                <c:pt idx="5">
                  <c:v>0.09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/>
              <a:t>How useful is SDMX for your organisation?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v>2015</c:v>
          </c:tx>
          <c:spPr>
            <a:solidFill>
              <a:srgbClr val="00B050"/>
            </a:solidFill>
          </c:spPr>
          <c:invertIfNegative val="0"/>
          <c:cat>
            <c:strRef>
              <c:f>Processed!$C$15:$C$19</c:f>
              <c:strCache>
                <c:ptCount val="5"/>
                <c:pt idx="0">
                  <c:v>Not useful</c:v>
                </c:pt>
                <c:pt idx="2">
                  <c:v>Useful</c:v>
                </c:pt>
                <c:pt idx="4">
                  <c:v>Extremely useful</c:v>
                </c:pt>
              </c:strCache>
            </c:strRef>
          </c:cat>
          <c:val>
            <c:numRef>
              <c:f>Processed!$E$15:$E$19</c:f>
              <c:numCache>
                <c:formatCode>0%</c:formatCode>
                <c:ptCount val="5"/>
                <c:pt idx="0">
                  <c:v>2.0547945205479451E-2</c:v>
                </c:pt>
                <c:pt idx="1">
                  <c:v>8.2191780821917804E-2</c:v>
                </c:pt>
                <c:pt idx="2">
                  <c:v>0.30821917808219179</c:v>
                </c:pt>
                <c:pt idx="3">
                  <c:v>0.32876712328767121</c:v>
                </c:pt>
                <c:pt idx="4">
                  <c:v>0.26027397260273971</c:v>
                </c:pt>
              </c:numCache>
            </c:numRef>
          </c:val>
        </c:ser>
        <c:ser>
          <c:idx val="0"/>
          <c:order val="1"/>
          <c:tx>
            <c:v>2013</c:v>
          </c:tx>
          <c:spPr>
            <a:solidFill>
              <a:srgbClr val="FFC000"/>
            </a:solidFill>
          </c:spPr>
          <c:invertIfNegative val="0"/>
          <c:val>
            <c:numRef>
              <c:f>Processed!$F$15:$F$19</c:f>
              <c:numCache>
                <c:formatCode>General</c:formatCode>
                <c:ptCount val="5"/>
                <c:pt idx="0">
                  <c:v>2.0000000000000018E-2</c:v>
                </c:pt>
                <c:pt idx="1">
                  <c:v>8.5000000000000006E-2</c:v>
                </c:pt>
                <c:pt idx="2">
                  <c:v>0.26</c:v>
                </c:pt>
                <c:pt idx="3">
                  <c:v>0.35</c:v>
                </c:pt>
                <c:pt idx="4">
                  <c:v>0.28499999999999998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546880"/>
        <c:axId val="42869888"/>
      </c:barChart>
      <c:catAx>
        <c:axId val="45546880"/>
        <c:scaling>
          <c:orientation val="minMax"/>
        </c:scaling>
        <c:delete val="0"/>
        <c:axPos val="b"/>
        <c:majorTickMark val="none"/>
        <c:minorTickMark val="none"/>
        <c:tickLblPos val="nextTo"/>
        <c:crossAx val="42869888"/>
        <c:crosses val="autoZero"/>
        <c:auto val="1"/>
        <c:lblAlgn val="ctr"/>
        <c:lblOffset val="100"/>
        <c:noMultiLvlLbl val="0"/>
      </c:catAx>
      <c:valAx>
        <c:axId val="4286988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45546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/>
              <a:t>Does your organisation plan to use SDMX 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Processed!$E$21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Processed!$C$22:$C$24</c:f>
              <c:strCache>
                <c:ptCount val="3"/>
                <c:pt idx="0">
                  <c:v>Does not plan to use it</c:v>
                </c:pt>
                <c:pt idx="1">
                  <c:v>Plan to use it</c:v>
                </c:pt>
                <c:pt idx="2">
                  <c:v>Use it now</c:v>
                </c:pt>
              </c:strCache>
            </c:strRef>
          </c:cat>
          <c:val>
            <c:numRef>
              <c:f>Processed!$E$22:$E$24</c:f>
              <c:numCache>
                <c:formatCode>0%</c:formatCode>
                <c:ptCount val="3"/>
                <c:pt idx="0">
                  <c:v>0.16875000000000001</c:v>
                </c:pt>
                <c:pt idx="1">
                  <c:v>0.29375000000000001</c:v>
                </c:pt>
                <c:pt idx="2">
                  <c:v>0.53749999999999998</c:v>
                </c:pt>
              </c:numCache>
            </c:numRef>
          </c:val>
        </c:ser>
        <c:ser>
          <c:idx val="0"/>
          <c:order val="1"/>
          <c:tx>
            <c:strRef>
              <c:f>Processed!$F$21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Processed!$C$22:$C$24</c:f>
              <c:strCache>
                <c:ptCount val="3"/>
                <c:pt idx="0">
                  <c:v>Does not plan to use it</c:v>
                </c:pt>
                <c:pt idx="1">
                  <c:v>Plan to use it</c:v>
                </c:pt>
                <c:pt idx="2">
                  <c:v>Use it now</c:v>
                </c:pt>
              </c:strCache>
            </c:strRef>
          </c:cat>
          <c:val>
            <c:numRef>
              <c:f>Processed!$F$22:$F$24</c:f>
              <c:numCache>
                <c:formatCode>0%</c:formatCode>
                <c:ptCount val="3"/>
                <c:pt idx="0">
                  <c:v>0.12</c:v>
                </c:pt>
                <c:pt idx="1">
                  <c:v>0.4</c:v>
                </c:pt>
                <c:pt idx="2">
                  <c:v>0.48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314240"/>
        <c:axId val="92316032"/>
      </c:barChart>
      <c:catAx>
        <c:axId val="92314240"/>
        <c:scaling>
          <c:orientation val="minMax"/>
        </c:scaling>
        <c:delete val="0"/>
        <c:axPos val="b"/>
        <c:majorTickMark val="none"/>
        <c:minorTickMark val="none"/>
        <c:tickLblPos val="nextTo"/>
        <c:crossAx val="92316032"/>
        <c:crosses val="autoZero"/>
        <c:auto val="1"/>
        <c:lblAlgn val="ctr"/>
        <c:lblOffset val="100"/>
        <c:noMultiLvlLbl val="0"/>
      </c:catAx>
      <c:valAx>
        <c:axId val="92316032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923142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185903487029869"/>
          <c:y val="5.0925925925925923E-2"/>
          <c:w val="0.33950740528420581"/>
          <c:h val="0.83309419655876349"/>
        </c:manualLayout>
      </c:layout>
      <c:barChart>
        <c:barDir val="bar"/>
        <c:grouping val="clustered"/>
        <c:varyColors val="0"/>
        <c:ser>
          <c:idx val="0"/>
          <c:order val="0"/>
          <c:tx>
            <c:v>Average rank</c:v>
          </c:tx>
          <c:spPr>
            <a:solidFill>
              <a:srgbClr val="00B050"/>
            </a:solidFill>
          </c:spPr>
          <c:invertIfNegative val="0"/>
          <c:cat>
            <c:strRef>
              <c:f>'[Chart in Microsoft PowerPoint]Processed'!$D$40:$D$49</c:f>
              <c:strCache>
                <c:ptCount val="10"/>
                <c:pt idx="0">
                  <c:v>Enhancing data dissemination to external users</c:v>
                </c:pt>
                <c:pt idx="1">
                  <c:v>Easing reporting burden to international organisations</c:v>
                </c:pt>
                <c:pt idx="2">
                  <c:v>Improving metadata management</c:v>
                </c:pt>
                <c:pt idx="3">
                  <c:v>Improving internal data organisation</c:v>
                </c:pt>
                <c:pt idx="4">
                  <c:v>Standardisation of statistical business processes based on the SDMX model</c:v>
                </c:pt>
                <c:pt idx="5">
                  <c:v>Using SDMX IT tools</c:v>
                </c:pt>
                <c:pt idx="6">
                  <c:v>Having access to SDMX structures from other organisations </c:v>
                </c:pt>
                <c:pt idx="7">
                  <c:v>Easing data collection burden from other organisations</c:v>
                </c:pt>
                <c:pt idx="8">
                  <c:v>Sharing know-how with other organisations</c:v>
                </c:pt>
                <c:pt idx="9">
                  <c:v>Enhancing data dissemination to internal users</c:v>
                </c:pt>
              </c:strCache>
            </c:strRef>
          </c:cat>
          <c:val>
            <c:numRef>
              <c:f>'[Chart in Microsoft PowerPoint]Processed'!$B$40:$B$49</c:f>
              <c:numCache>
                <c:formatCode>General</c:formatCode>
                <c:ptCount val="10"/>
                <c:pt idx="0">
                  <c:v>3.9256198347107438</c:v>
                </c:pt>
                <c:pt idx="1">
                  <c:v>4.0263157894736841</c:v>
                </c:pt>
                <c:pt idx="2">
                  <c:v>4.1057692307692308</c:v>
                </c:pt>
                <c:pt idx="3">
                  <c:v>4.301075268817204</c:v>
                </c:pt>
                <c:pt idx="4">
                  <c:v>4.367924528301887</c:v>
                </c:pt>
                <c:pt idx="5">
                  <c:v>4.9888888888888889</c:v>
                </c:pt>
                <c:pt idx="6">
                  <c:v>5.1521739130434785</c:v>
                </c:pt>
                <c:pt idx="7">
                  <c:v>5.166666666666667</c:v>
                </c:pt>
                <c:pt idx="8">
                  <c:v>5.2674418604651159</c:v>
                </c:pt>
                <c:pt idx="9">
                  <c:v>5.3294117647058821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680704"/>
        <c:axId val="44682240"/>
      </c:barChart>
      <c:catAx>
        <c:axId val="44680704"/>
        <c:scaling>
          <c:orientation val="minMax"/>
        </c:scaling>
        <c:delete val="0"/>
        <c:axPos val="l"/>
        <c:numFmt formatCode="@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4682240"/>
        <c:crosses val="autoZero"/>
        <c:auto val="1"/>
        <c:lblAlgn val="ctr"/>
        <c:lblOffset val="100"/>
        <c:noMultiLvlLbl val="0"/>
      </c:catAx>
      <c:valAx>
        <c:axId val="446822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4680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0223038489550544"/>
          <c:w val="0.16218351666512504"/>
          <c:h val="6.0276393773331702E-2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5227302567850587"/>
          <c:y val="5.0925925925925923E-2"/>
          <c:w val="0.30582472011833395"/>
          <c:h val="0.83309419655876349"/>
        </c:manualLayout>
      </c:layout>
      <c:barChart>
        <c:barDir val="bar"/>
        <c:grouping val="clustered"/>
        <c:varyColors val="0"/>
        <c:ser>
          <c:idx val="0"/>
          <c:order val="0"/>
          <c:tx>
            <c:v>Average rank</c:v>
          </c:tx>
          <c:spPr>
            <a:solidFill>
              <a:srgbClr val="FFC000"/>
            </a:solidFill>
          </c:spPr>
          <c:invertIfNegative val="0"/>
          <c:cat>
            <c:strRef>
              <c:f>Processed!$D$52:$D$62</c:f>
              <c:strCache>
                <c:ptCount val="11"/>
                <c:pt idx="0">
                  <c:v>Getting top management support/buy-in</c:v>
                </c:pt>
                <c:pt idx="1">
                  <c:v>Waiting first a broader user community to be established</c:v>
                </c:pt>
                <c:pt idx="2">
                  <c:v>No obvious benefits</c:v>
                </c:pt>
                <c:pt idx="3">
                  <c:v>Constraints due to Network Security Policy</c:v>
                </c:pt>
                <c:pt idx="4">
                  <c:v>Conflict with existing data transmission strategy</c:v>
                </c:pt>
                <c:pt idx="5">
                  <c:v>Getting subject-matter statisticians support/buy-in</c:v>
                </c:pt>
                <c:pt idx="6">
                  <c:v>Lack of suitable database platform allowing SDMX implementation</c:v>
                </c:pt>
                <c:pt idx="7">
                  <c:v>Internationally standardised artefacts not sufficiently advanced </c:v>
                </c:pt>
                <c:pt idx="8">
                  <c:v>Lack of training</c:v>
                </c:pt>
                <c:pt idx="9">
                  <c:v>Lack of human resources</c:v>
                </c:pt>
                <c:pt idx="10">
                  <c:v>Lack of financial resources</c:v>
                </c:pt>
              </c:strCache>
            </c:strRef>
          </c:cat>
          <c:val>
            <c:numRef>
              <c:f>Processed!$B$52:$B$62</c:f>
              <c:numCache>
                <c:formatCode>General</c:formatCode>
                <c:ptCount val="11"/>
                <c:pt idx="0">
                  <c:v>3.3835616438356166</c:v>
                </c:pt>
                <c:pt idx="1">
                  <c:v>3.3857142857142857</c:v>
                </c:pt>
                <c:pt idx="2">
                  <c:v>3.4444444444444446</c:v>
                </c:pt>
                <c:pt idx="3">
                  <c:v>3.7192982456140351</c:v>
                </c:pt>
                <c:pt idx="4">
                  <c:v>3.8888888888888888</c:v>
                </c:pt>
                <c:pt idx="5">
                  <c:v>4.1460674157303368</c:v>
                </c:pt>
                <c:pt idx="6">
                  <c:v>4.2564102564102564</c:v>
                </c:pt>
                <c:pt idx="7">
                  <c:v>4.3894736842105262</c:v>
                </c:pt>
                <c:pt idx="8">
                  <c:v>4.5757575757575761</c:v>
                </c:pt>
                <c:pt idx="9">
                  <c:v>4.7261904761904763</c:v>
                </c:pt>
                <c:pt idx="10">
                  <c:v>4.9365079365079367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851136"/>
        <c:axId val="43869312"/>
      </c:barChart>
      <c:catAx>
        <c:axId val="43851136"/>
        <c:scaling>
          <c:orientation val="minMax"/>
        </c:scaling>
        <c:delete val="0"/>
        <c:axPos val="l"/>
        <c:numFmt formatCode="@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3869312"/>
        <c:crosses val="autoZero"/>
        <c:auto val="1"/>
        <c:lblAlgn val="ctr"/>
        <c:lblOffset val="100"/>
        <c:noMultiLvlLbl val="0"/>
      </c:catAx>
      <c:valAx>
        <c:axId val="438693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38511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589309176849955E-2"/>
          <c:y val="6.7826537792097172E-2"/>
          <c:w val="0.16218351666512504"/>
          <c:h val="6.0276393773331702E-2"/>
        </c:manualLayout>
      </c:layout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4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0.16949</cdr:x>
      <cdr:y>0.88889</cdr:y>
    </cdr:from>
    <cdr:to>
      <cdr:x>0.42373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4608512"/>
          <a:ext cx="2160240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200" dirty="0" smtClean="0"/>
            <a:t>The smaller  the number the more benefits perceived</a:t>
          </a:r>
          <a:endParaRPr lang="en-GB" sz="12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0.00826</cdr:x>
      <cdr:y>0.12</cdr:y>
    </cdr:from>
    <cdr:to>
      <cdr:x>0.2562</cdr:x>
      <cdr:y>0.2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008" y="648072"/>
          <a:ext cx="216024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100" dirty="0" smtClean="0"/>
            <a:t>The higher the number the more challenging</a:t>
          </a:r>
          <a:endParaRPr lang="en-GB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8981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08981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95A235-AC44-4EA0-9FDF-BBDEB86A59A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76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645" y="0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05350"/>
            <a:ext cx="54356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8981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645" y="9408981"/>
            <a:ext cx="29442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07F0D7-0D44-4CE4-802F-F9D58A4326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727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FB4282-EA14-4295-96AE-231CB9637631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046D4C-0432-4245-B761-D3801FCCEEC3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87CB8A-1F3E-4F2D-8B5B-7AC45EB7E211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0AC3D6-7B43-4B10-ACE6-F714FE12D6E4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8CB7E8-6E8E-496F-AC67-A974434DCC67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8CB7E8-6E8E-496F-AC67-A974434DCC67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4D6DA9-04E9-44AE-A4CE-332959FC190A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87E7E-678E-429D-BCFE-47C04493E525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87E7E-678E-429D-BCFE-47C04493E525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4B92B2-2D7D-48AD-8764-4BBCB56D381A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4B92B2-2D7D-48AD-8764-4BBCB56D381A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76000" contrast="-64000"/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1412875"/>
            <a:ext cx="7772400" cy="1470025"/>
          </a:xfrm>
        </p:spPr>
        <p:txBody>
          <a:bodyPr/>
          <a:lstStyle>
            <a:lvl1pPr algn="ctr">
              <a:defRPr sz="28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1400" smtClean="0"/>
            </a:lvl1pPr>
          </a:lstStyle>
          <a:p>
            <a:pPr>
              <a:defRPr/>
            </a:pPr>
            <a:fld id="{4F9A72B9-8398-4F39-AEC9-0AC8394CEC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dt" sz="half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 smtClean="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fld id="{EC887B6E-C468-4662-9F82-DC912595267D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1400" b="0" smtClean="0">
                <a:solidFill>
                  <a:srgbClr val="6C7E8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9CDF7-43A8-4ADB-8BB7-7DEF87FEBFD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F2A78-FA93-45E0-9D8F-FBD5470E5075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ED1E7-E810-4EDF-A6D7-5F11A34307A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44161-2113-4E13-A878-D65DA58993DC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03860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268413"/>
            <a:ext cx="403860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275387" cy="633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6757C-8765-479D-AD85-53C99D02B1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0AEF3-AA70-4874-99B0-04DB876DAC47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7920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0848"/>
            <a:ext cx="4040188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7920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0848"/>
            <a:ext cx="4041775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275387" cy="633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4BD21-9F76-403B-AFF8-F7FB98ED7AC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E24C8-021A-4A6A-A5B7-CABDD754C316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275387" cy="633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909BC-6DA6-47AF-ACDE-1634D42BCC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544DB-341B-4522-8A8C-01921B147DC3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24744"/>
            <a:ext cx="5111750" cy="5001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124744"/>
            <a:ext cx="3008313" cy="50014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275387" cy="633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366B9-F681-43E1-B880-E4D662CF1F5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3E3B7-501B-42EF-8A8A-F1760922B0DD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2411413" y="274638"/>
            <a:ext cx="62753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400" b="1">
                <a:solidFill>
                  <a:schemeClr val="tx2"/>
                </a:solidFill>
              </a:rPr>
              <a:t>Click to edit Master title style</a:t>
            </a:r>
            <a:endParaRPr lang="en-GB" sz="2400" b="1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24743"/>
            <a:ext cx="5486400" cy="36028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620CF5-217F-4653-BCEA-AC68BB12BD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fld id="{AB8AE0F8-E7F0-49D1-913D-DE1E257120BA}" type="datetime4">
              <a:rPr lang="en-GB" smtClean="0"/>
              <a:t>23 September 2015</a:t>
            </a:fld>
            <a:endParaRPr lang="en-GB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0" smtClean="0">
                <a:latin typeface="+mn-lt"/>
              </a:defRPr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lum bright="76000" contrast="-64000"/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411413" y="274638"/>
            <a:ext cx="62753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D59B528-668A-4CC8-BB50-5D43EEA13B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fld id="{C25718EE-2BF6-4F7E-9FDD-C23952E58B9D}" type="datetime4">
              <a:rPr lang="en-GB" smtClean="0"/>
              <a:t>23 September 2015</a:t>
            </a:fld>
            <a:endParaRPr lang="en-GB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solidFill>
                  <a:srgbClr val="6C7E8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smtClean="0"/>
              <a:t>SDMX Global Conference 2013, Paris </a:t>
            </a:r>
            <a:endParaRPr lang="en-GB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80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2015 SDMX Survey Results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97425"/>
            <a:ext cx="6400800" cy="841375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GB" dirty="0" smtClean="0"/>
              <a:t>SDMX Global Conference 2015</a:t>
            </a:r>
            <a:endParaRPr lang="en-GB" dirty="0"/>
          </a:p>
        </p:txBody>
      </p:sp>
      <p:sp>
        <p:nvSpPr>
          <p:cNvPr id="4102" name="Rectangle 7"/>
          <p:cNvSpPr>
            <a:spLocks noGrp="1" noChangeArrowheads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8192C59-CEF4-4C84-BD69-0A17745C9F31}" type="slidenum">
              <a:rPr lang="en-GB"/>
              <a:pPr/>
              <a:t>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9F78ED5-D568-45AF-8A72-B0CB8291ABB4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10244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31840" y="6237312"/>
            <a:ext cx="2895600" cy="476250"/>
          </a:xfrm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5. Main challenges to implementation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5125708"/>
              </p:ext>
            </p:extLst>
          </p:nvPr>
        </p:nvGraphicFramePr>
        <p:xfrm>
          <a:off x="251520" y="908720"/>
          <a:ext cx="871296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8345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BCF0CD3-C57C-4CBB-A249-13ECC9DD6878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11268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6. Conclusions</a:t>
            </a:r>
          </a:p>
        </p:txBody>
      </p:sp>
      <p:sp>
        <p:nvSpPr>
          <p:cNvPr id="112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497887" cy="4752975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GB" sz="2400" dirty="0" smtClean="0"/>
              <a:t>The number of organisations using SDMX continuously rising. </a:t>
            </a:r>
          </a:p>
          <a:p>
            <a:pPr>
              <a:buFont typeface="Courier New" pitchFamily="49" charset="0"/>
              <a:buChar char="o"/>
            </a:pPr>
            <a:r>
              <a:rPr lang="en-GB" sz="2400" dirty="0" smtClean="0"/>
              <a:t>Challenges to implementation are still mainly due to lack of  resources (human &amp; financial) – particularly after period of international financial crisis and budgetary constraint</a:t>
            </a:r>
          </a:p>
          <a:p>
            <a:pPr>
              <a:buFont typeface="Courier New" pitchFamily="49" charset="0"/>
              <a:buChar char="o"/>
            </a:pPr>
            <a:r>
              <a:rPr lang="en-GB" sz="2400" dirty="0" smtClean="0"/>
              <a:t>The effort to produce global DSDs seems to be reflected in the number of implementations in their domains</a:t>
            </a:r>
          </a:p>
          <a:p>
            <a:pPr>
              <a:buFont typeface="Courier New" pitchFamily="49" charset="0"/>
              <a:buChar char="o"/>
            </a:pPr>
            <a:r>
              <a:rPr lang="en-GB" sz="2400" dirty="0" smtClean="0"/>
              <a:t>Lack of subject matter support and DSD/MSD harmonisation are also important challenges to implementation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972C214-3A01-4385-AFFF-4FDE1F16B64B}" type="slidenum">
              <a:rPr lang="en-GB" smtClean="0"/>
              <a:pPr/>
              <a:t>12</a:t>
            </a:fld>
            <a:endParaRPr lang="en-GB" dirty="0" smtClean="0"/>
          </a:p>
        </p:txBody>
      </p:sp>
      <p:sp>
        <p:nvSpPr>
          <p:cNvPr id="16388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Thank you...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497887" cy="47529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GB" dirty="0" smtClean="0"/>
          </a:p>
          <a:p>
            <a:pPr eaLnBrk="1" hangingPunct="1">
              <a:lnSpc>
                <a:spcPct val="90000"/>
              </a:lnSpc>
            </a:pPr>
            <a:endParaRPr lang="en-GB" dirty="0" smtClean="0"/>
          </a:p>
          <a:p>
            <a:pPr eaLnBrk="1" hangingPunct="1">
              <a:lnSpc>
                <a:spcPct val="90000"/>
              </a:lnSpc>
            </a:pPr>
            <a:endParaRPr lang="en-GB" dirty="0" smtClean="0"/>
          </a:p>
          <a:p>
            <a:pPr algn="ctr" eaLnBrk="1" hangingPunct="1">
              <a:lnSpc>
                <a:spcPct val="90000"/>
              </a:lnSpc>
              <a:buNone/>
            </a:pPr>
            <a:r>
              <a:rPr lang="en-GB" dirty="0" smtClean="0"/>
              <a:t>Questions &amp; Answers</a:t>
            </a:r>
          </a:p>
          <a:p>
            <a:pPr algn="ctr" eaLnBrk="1" hangingPunct="1">
              <a:lnSpc>
                <a:spcPct val="90000"/>
              </a:lnSpc>
              <a:buNone/>
            </a:pPr>
            <a:endParaRPr lang="en-GB" dirty="0" smtClean="0"/>
          </a:p>
          <a:p>
            <a:pPr eaLnBrk="1" hangingPunct="1">
              <a:lnSpc>
                <a:spcPct val="90000"/>
              </a:lnSpc>
            </a:pPr>
            <a:endParaRPr lang="en-GB" dirty="0" smtClean="0"/>
          </a:p>
          <a:p>
            <a:pPr eaLnBrk="1" hangingPunct="1">
              <a:lnSpc>
                <a:spcPct val="90000"/>
              </a:lnSpc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5268DEF-470C-4953-8149-58FE1EB6BA3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4100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Presentation contents</a:t>
            </a:r>
          </a:p>
        </p:txBody>
      </p:sp>
      <p:sp>
        <p:nvSpPr>
          <p:cNvPr id="41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497887" cy="4752975"/>
          </a:xfr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en-GB" dirty="0" smtClean="0"/>
              <a:t>The Survey</a:t>
            </a:r>
          </a:p>
          <a:p>
            <a:pPr marL="514350" indent="-514350">
              <a:buFontTx/>
              <a:buAutoNum type="arabicPeriod"/>
            </a:pPr>
            <a:r>
              <a:rPr lang="en-GB" dirty="0" smtClean="0"/>
              <a:t>Geographical distribution &amp; breakdown by type of organisation</a:t>
            </a:r>
            <a:endParaRPr lang="en-US" dirty="0" smtClean="0"/>
          </a:p>
          <a:p>
            <a:pPr marL="514350" indent="-514350">
              <a:buFontTx/>
              <a:buAutoNum type="arabicPeriod"/>
            </a:pPr>
            <a:r>
              <a:rPr lang="en-GB" dirty="0" smtClean="0"/>
              <a:t>Rating of SDMX usefulness</a:t>
            </a:r>
          </a:p>
          <a:p>
            <a:pPr marL="514350" indent="-514350">
              <a:buFontTx/>
              <a:buAutoNum type="arabicPeriod"/>
            </a:pPr>
            <a:r>
              <a:rPr lang="en-GB" dirty="0" smtClean="0"/>
              <a:t>Plans to use SDMX</a:t>
            </a:r>
          </a:p>
          <a:p>
            <a:pPr marL="514350" indent="-514350">
              <a:buFontTx/>
              <a:buAutoNum type="arabicPeriod"/>
            </a:pPr>
            <a:r>
              <a:rPr lang="en-GB" dirty="0" smtClean="0"/>
              <a:t>Perceived benefits and challenges to implementation</a:t>
            </a:r>
          </a:p>
          <a:p>
            <a:pPr marL="514350" indent="-514350">
              <a:buFontTx/>
              <a:buAutoNum type="arabicPeriod"/>
            </a:pPr>
            <a:r>
              <a:rPr lang="en-GB" dirty="0" smtClean="0"/>
              <a:t>Conclusions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E7FFB76-48D4-4E42-8A3A-91C913A213F7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124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1. The Survey</a:t>
            </a:r>
          </a:p>
        </p:txBody>
      </p:sp>
      <p:sp>
        <p:nvSpPr>
          <p:cNvPr id="51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413"/>
            <a:ext cx="8784976" cy="4752975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GB" dirty="0" smtClean="0">
                <a:latin typeface="Calibri" pitchFamily="34" charset="0"/>
              </a:rPr>
              <a:t>Purpose: to measure  acceptance level, challenges and implementation plans of SDMX in official statistics</a:t>
            </a:r>
          </a:p>
          <a:p>
            <a:pPr>
              <a:buFont typeface="Courier New" pitchFamily="49" charset="0"/>
              <a:buChar char="o"/>
            </a:pPr>
            <a:r>
              <a:rPr lang="en-GB" dirty="0" smtClean="0">
                <a:latin typeface="Calibri" pitchFamily="34" charset="0"/>
              </a:rPr>
              <a:t>Population: all National Statistics Agencies, Central Banks &amp; International Organisations.</a:t>
            </a:r>
          </a:p>
          <a:p>
            <a:pPr>
              <a:buFont typeface="Courier New" pitchFamily="49" charset="0"/>
              <a:buChar char="o"/>
            </a:pPr>
            <a:r>
              <a:rPr lang="en-GB" dirty="0" smtClean="0">
                <a:latin typeface="Calibri" pitchFamily="34" charset="0"/>
              </a:rPr>
              <a:t>Taken August 2015 – September 2015</a:t>
            </a:r>
          </a:p>
          <a:p>
            <a:pPr>
              <a:buFont typeface="Courier New" pitchFamily="49" charset="0"/>
              <a:buChar char="o"/>
            </a:pPr>
            <a:r>
              <a:rPr lang="en-GB" dirty="0" smtClean="0">
                <a:latin typeface="Calibri" pitchFamily="34" charset="0"/>
              </a:rPr>
              <a:t>One answer per organisation (with a few exceptions)</a:t>
            </a:r>
          </a:p>
          <a:p>
            <a:pPr>
              <a:buFont typeface="Courier New" pitchFamily="49" charset="0"/>
              <a:buChar char="o"/>
            </a:pPr>
            <a:r>
              <a:rPr lang="en-GB" dirty="0" smtClean="0">
                <a:latin typeface="Calibri" pitchFamily="34" charset="0"/>
              </a:rPr>
              <a:t>160 </a:t>
            </a:r>
            <a:r>
              <a:rPr lang="en-GB" dirty="0">
                <a:latin typeface="Calibri" pitchFamily="34" charset="0"/>
              </a:rPr>
              <a:t>Respondents (113 in 2009, 124 in </a:t>
            </a:r>
            <a:r>
              <a:rPr lang="en-GB" dirty="0" smtClean="0">
                <a:latin typeface="Calibri" pitchFamily="34" charset="0"/>
              </a:rPr>
              <a:t>2011, 110 in 2013)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659C70B-4A59-4573-8364-6FA63859AB6B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6148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2. Breakdown by type of organisation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6835607"/>
              </p:ext>
            </p:extLst>
          </p:nvPr>
        </p:nvGraphicFramePr>
        <p:xfrm>
          <a:off x="395536" y="1052736"/>
          <a:ext cx="8424935" cy="489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659C70B-4A59-4573-8364-6FA63859AB6B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6148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2. Geographical distribution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0172368"/>
              </p:ext>
            </p:extLst>
          </p:nvPr>
        </p:nvGraphicFramePr>
        <p:xfrm>
          <a:off x="2051720" y="1052736"/>
          <a:ext cx="684076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8170788"/>
              </p:ext>
            </p:extLst>
          </p:nvPr>
        </p:nvGraphicFramePr>
        <p:xfrm>
          <a:off x="467545" y="980728"/>
          <a:ext cx="3384375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DD997BF-F37E-424F-88E6-C97E950D77AF}" type="slidenum">
              <a:rPr lang="en-GB" smtClean="0"/>
              <a:pPr/>
              <a:t>6</a:t>
            </a:fld>
            <a:endParaRPr lang="en-GB" dirty="0" smtClean="0"/>
          </a:p>
        </p:txBody>
      </p:sp>
      <p:sp>
        <p:nvSpPr>
          <p:cNvPr id="922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31840" y="6309320"/>
            <a:ext cx="2895600" cy="359618"/>
          </a:xfrm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3</a:t>
            </a:r>
            <a:r>
              <a:rPr lang="en-GB" dirty="0"/>
              <a:t>. Rating of SDMX usefulness</a:t>
            </a:r>
            <a:endParaRPr lang="en-GB" dirty="0" smtClean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316214"/>
              </p:ext>
            </p:extLst>
          </p:nvPr>
        </p:nvGraphicFramePr>
        <p:xfrm>
          <a:off x="467544" y="1052736"/>
          <a:ext cx="828092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C78C6AD-0461-4D10-B2C8-F11D19A5856D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8196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4. Plans to use SDMX</a:t>
            </a:r>
            <a:endParaRPr lang="en-GB" dirty="0" smtClean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0661521"/>
              </p:ext>
            </p:extLst>
          </p:nvPr>
        </p:nvGraphicFramePr>
        <p:xfrm>
          <a:off x="395536" y="1124744"/>
          <a:ext cx="842493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9823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C78C6AD-0461-4D10-B2C8-F11D19A5856D}" type="slidenum">
              <a:rPr lang="en-GB" smtClean="0"/>
              <a:pPr/>
              <a:t>8</a:t>
            </a:fld>
            <a:endParaRPr lang="en-GB" dirty="0" smtClean="0"/>
          </a:p>
        </p:txBody>
      </p:sp>
      <p:sp>
        <p:nvSpPr>
          <p:cNvPr id="8196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4</a:t>
            </a:r>
            <a:r>
              <a:rPr lang="en-GB"/>
              <a:t>. </a:t>
            </a:r>
            <a:r>
              <a:rPr lang="en-GB" dirty="0" smtClean="0"/>
              <a:t>Implementations </a:t>
            </a:r>
            <a:r>
              <a:rPr lang="en-GB" dirty="0" smtClean="0"/>
              <a:t>of  SDMX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181613"/>
              </p:ext>
            </p:extLst>
          </p:nvPr>
        </p:nvGraphicFramePr>
        <p:xfrm>
          <a:off x="179512" y="1484785"/>
          <a:ext cx="8640957" cy="4608510"/>
        </p:xfrm>
        <a:graphic>
          <a:graphicData uri="http://schemas.openxmlformats.org/drawingml/2006/table">
            <a:tbl>
              <a:tblPr firstRow="1" firstCol="1">
                <a:tableStyleId>{125E5076-3810-47DD-B79F-674D7AD40C01}</a:tableStyleId>
              </a:tblPr>
              <a:tblGrid>
                <a:gridCol w="2145079"/>
                <a:gridCol w="794474"/>
                <a:gridCol w="714876"/>
                <a:gridCol w="831088"/>
                <a:gridCol w="831088"/>
                <a:gridCol w="831088"/>
                <a:gridCol w="831088"/>
                <a:gridCol w="831088"/>
                <a:gridCol w="831088"/>
              </a:tblGrid>
              <a:tr h="36300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</a:rPr>
                        <a:t>Domain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</a:rPr>
                        <a:t>Status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</a:rPr>
                        <a:t>SDMX Variant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786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Planned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Pilot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In </a:t>
                      </a:r>
                      <a:r>
                        <a:rPr lang="en-GB" sz="1400" b="1" u="none" strike="noStrike" dirty="0" smtClean="0">
                          <a:effectLst/>
                        </a:rPr>
                        <a:t>Prod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SDMX-EDI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SDMX-JSON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SDMX-ML 1.0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SDMX-ML 2.0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SDMX-ML 2.1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84362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National Accounts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54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</a:tr>
              <a:tr h="363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Balance of Payments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</a:tr>
              <a:tr h="363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FDI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</a:tr>
              <a:tr h="363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Census (Eurostat)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</a:tr>
              <a:tr h="363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SDDS+ (IMF)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</a:tr>
              <a:tr h="363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STES (OECD)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</a:tr>
              <a:tr h="467861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Development Indicators (UNSD) 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</a:tr>
              <a:tr h="363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IMTS (UNSD)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solidFill>
                      <a:schemeClr val="accent5"/>
                    </a:solidFill>
                  </a:tcPr>
                </a:tc>
              </a:tr>
              <a:tr h="36300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Other, specify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84362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Grand Total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202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44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222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GB" sz="18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157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725" marR="7725" marT="77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32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9F78ED5-D568-45AF-8A72-B0CB8291ABB4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10244" name="Footer Placeholder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dirty="0" smtClean="0"/>
              <a:t>SDMX Global Conference 2015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5. Main benefits to implementation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1680193"/>
              </p:ext>
            </p:extLst>
          </p:nvPr>
        </p:nvGraphicFramePr>
        <p:xfrm>
          <a:off x="323528" y="1052736"/>
          <a:ext cx="8496943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DMX 2013 PPT Template">
  <a:themeElements>
    <a:clrScheme name="TWG and SW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WG and SW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WG and SW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WG and SW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WG and SW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2290AB46B9A24ABCD78EB94B78CD10" ma:contentTypeVersion="0" ma:contentTypeDescription="Create a new document." ma:contentTypeScope="" ma:versionID="a8533c64e5098935b66657196c1e94f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e5f55df75ab59a4e750d689a2b5da7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5C7F75-6265-41CB-924D-F0B0004AD4A1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3F379D1-308A-4D81-8A94-032661A63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0B975B-D164-407C-A990-2449038D1456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850336C8-CE09-442C-A3B9-EBC23D4FEB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SDMX 2013 PPT Template</Template>
  <TotalTime>11157</TotalTime>
  <Words>451</Words>
  <Application>Microsoft Office PowerPoint</Application>
  <PresentationFormat>On-screen Show (4:3)</PresentationFormat>
  <Paragraphs>176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SDMX 2013 PPT Template</vt:lpstr>
      <vt:lpstr>2015 SDMX Survey Results</vt:lpstr>
      <vt:lpstr>Presentation contents</vt:lpstr>
      <vt:lpstr>1. The Survey</vt:lpstr>
      <vt:lpstr>2. Breakdown by type of organisation</vt:lpstr>
      <vt:lpstr>2. Geographical distribution</vt:lpstr>
      <vt:lpstr>3. Rating of SDMX usefulness</vt:lpstr>
      <vt:lpstr>4. Plans to use SDMX</vt:lpstr>
      <vt:lpstr>4. Implementations of  SDMX </vt:lpstr>
      <vt:lpstr>5. Main benefits to implementation</vt:lpstr>
      <vt:lpstr>5. Main challenges to implementation</vt:lpstr>
      <vt:lpstr>6. Conclusions</vt:lpstr>
      <vt:lpstr>Thank you...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Gyorgy Gyomai</dc:creator>
  <cp:lastModifiedBy>GYOMAI Gyorgy</cp:lastModifiedBy>
  <cp:revision>70</cp:revision>
  <cp:lastPrinted>2013-09-06T09:07:02Z</cp:lastPrinted>
  <dcterms:created xsi:type="dcterms:W3CDTF">2013-08-20T14:40:35Z</dcterms:created>
  <dcterms:modified xsi:type="dcterms:W3CDTF">2015-09-23T18:58:12Z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0x010100452290AB46B9A24ABCD78EB94B78CD10</vt:lpwstr>
  </property>
</Properties>
</file>